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1b740538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1b740538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Soft robotic arms are designed to overcome the limitations of conventional rigid robotic systems. Traditional robots are restricted by their fixed joints and rigid structures, which limit their ability to adapt to unpredictable environments. This restricts their reachable workspace, adaptability, and potential for safe collaboration with humans.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Soft robotic arms on the other hand, use flexible materials to enhance movement capabilities and versatility. However, there are still some challenges such as limited degrees of freedom and </a:t>
            </a:r>
            <a:r>
              <a:rPr lang="en">
                <a:solidFill>
                  <a:schemeClr val="dk1"/>
                </a:solidFill>
              </a:rPr>
              <a:t>scalability issues due to bulky actuators, which hinder their potential for performing complex tasks. </a:t>
            </a:r>
            <a:br>
              <a:rPr lang="en">
                <a:solidFill>
                  <a:schemeClr val="dk1"/>
                </a:solidFill>
              </a:rPr>
            </a:br>
            <a:br>
              <a:rPr lang="en">
                <a:solidFill>
                  <a:schemeClr val="dk1"/>
                </a:solidFill>
              </a:rPr>
            </a:br>
            <a:r>
              <a:rPr lang="en">
                <a:solidFill>
                  <a:schemeClr val="dk1"/>
                </a:solidFill>
              </a:rPr>
              <a:t>Our proposed research aims to address these challenges by developing a framework to expand the capabilities of soft robotic arms. By developing a customizable framework for a modular arm, aka the SMART Arm, researchers can test various design configurations to find optimal solutions for their use cases and study their performance.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16efbac56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16efbac56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is meant to be a highly customizable and modular framework capable of </a:t>
            </a:r>
            <a:r>
              <a:rPr lang="en"/>
              <a:t>tackling</a:t>
            </a:r>
            <a:r>
              <a:rPr lang="en"/>
              <a:t> a wide variety of problems.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Forces are applied in a way representative of feasible actuation methods currently employed in physical soft robotic arms (applying nodally instead of at end-effector). Simulates muscle contraction and </a:t>
            </a:r>
            <a:r>
              <a:rPr lang="en"/>
              <a:t>granular packing methods.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1aa55cb4b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1aa55cb4b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goal of the SMART Arm framework is to lead researchers towards an optimal design configuration for a soft-robotic arm. Such an arm can be highly </a:t>
            </a:r>
            <a:r>
              <a:rPr lang="en"/>
              <a:t>proficient</a:t>
            </a:r>
            <a:r>
              <a:rPr lang="en"/>
              <a:t> in one application or designed to be multifunctional, ranging across </a:t>
            </a:r>
            <a:r>
              <a:rPr lang="en"/>
              <a:t>various</a:t>
            </a:r>
            <a:r>
              <a:rPr lang="en"/>
              <a:t> capabilities such as_____. A </a:t>
            </a:r>
            <a:r>
              <a:rPr lang="en"/>
              <a:t>successful</a:t>
            </a:r>
            <a:r>
              <a:rPr lang="en"/>
              <a:t> SMART Arm has the potential to be highly </a:t>
            </a:r>
            <a:r>
              <a:rPr lang="en"/>
              <a:t>influential</a:t>
            </a:r>
            <a:r>
              <a:rPr lang="en"/>
              <a:t> and capable.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b7405382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1b7405382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these actuation methods, the following modular </a:t>
            </a:r>
            <a:r>
              <a:rPr lang="en"/>
              <a:t>characteristics</a:t>
            </a:r>
            <a:r>
              <a:rPr lang="en"/>
              <a:t> can be achieved.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6efbac56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16efbac56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simulation framework can successfully model the versatile smart arm showcasing its many features. Convergence tolerance depends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c26226b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c26226b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simulation framework can successfully model the versatile smart arm showcasing its many features. Convergence tolerance depends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a25d5afd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1a25d5afd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After we pass in the variable joint stiffness input and the </a:t>
            </a:r>
            <a:r>
              <a:rPr lang="en">
                <a:solidFill>
                  <a:schemeClr val="dk1"/>
                </a:solidFill>
              </a:rPr>
              <a:t>end effector location</a:t>
            </a:r>
            <a:r>
              <a:rPr lang="en">
                <a:solidFill>
                  <a:schemeClr val="dk1"/>
                </a:solidFill>
              </a:rPr>
              <a:t>, we can then determine the forces to apply according to how we want the arm to bend. </a:t>
            </a:r>
            <a:r>
              <a:rPr lang="en">
                <a:solidFill>
                  <a:schemeClr val="dk1"/>
                </a:solidFill>
              </a:rPr>
              <a:t>Given that forces are an input, we can tweak it to have it avoid obstacles or reach the position in a more efficient manner. Our framework can then work like an inverse kinematics solver and produce the necessary angles to achieve an end point, and it does this by looping through all the stiffness on each node and determining which nodes are joints, then calculating the angle like so. </a:t>
            </a:r>
            <a:br>
              <a:rPr lang="en">
                <a:solidFill>
                  <a:schemeClr val="dk1"/>
                </a:solidFill>
              </a:rPr>
            </a:br>
            <a:endParaRPr>
              <a:solidFill>
                <a:schemeClr val="dk1"/>
              </a:solidFill>
            </a:endParaRPr>
          </a:p>
          <a:p>
            <a:pPr indent="0" lvl="0" marL="0" rtl="0" algn="l">
              <a:spcBef>
                <a:spcPts val="0"/>
              </a:spcBef>
              <a:spcAft>
                <a:spcPts val="0"/>
              </a:spcAft>
              <a:buNone/>
            </a:pPr>
            <a:r>
              <a:rPr lang="en">
                <a:solidFill>
                  <a:schemeClr val="dk1"/>
                </a:solidFill>
              </a:rPr>
              <a:t>Using these joint angles, researchers can then find the relationship between joint angles and actuator forces required for their specific model.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117a212f4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117a212f4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1" Type="http://schemas.openxmlformats.org/officeDocument/2006/relationships/hyperlink" Target="https://doi.org/10.1002/aisy.201900166" TargetMode="External"/><Relationship Id="rId10" Type="http://schemas.openxmlformats.org/officeDocument/2006/relationships/hyperlink" Target="https://doi.org/10.1088/1748-3182/7/2/025005" TargetMode="External"/><Relationship Id="rId13" Type="http://schemas.openxmlformats.org/officeDocument/2006/relationships/hyperlink" Target="https://doi.org/10.1016/j.eml.2016.02.007" TargetMode="External"/><Relationship Id="rId12" Type="http://schemas.openxmlformats.org/officeDocument/2006/relationships/hyperlink" Target="https://doi.org/10.1002/aisy.201900166" TargetMode="External"/><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i.org/10.3390/act9040104" TargetMode="External"/><Relationship Id="rId4" Type="http://schemas.openxmlformats.org/officeDocument/2006/relationships/hyperlink" Target="https://doi.org/10.3390/act9040104" TargetMode="External"/><Relationship Id="rId9" Type="http://schemas.openxmlformats.org/officeDocument/2006/relationships/hyperlink" Target="https://doi.org/10.1088/1748-3182/7/2/025005" TargetMode="External"/><Relationship Id="rId15" Type="http://schemas.openxmlformats.org/officeDocument/2006/relationships/hyperlink" Target="https://doi.org/10.1016/j.ijsolstr.2017.05.003" TargetMode="External"/><Relationship Id="rId14" Type="http://schemas.openxmlformats.org/officeDocument/2006/relationships/hyperlink" Target="https://doi.org/10.1016/j.eml.2016.02.007" TargetMode="External"/><Relationship Id="rId17" Type="http://schemas.openxmlformats.org/officeDocument/2006/relationships/hyperlink" Target="https://doi.org/10.1089/soro.2018.0104" TargetMode="External"/><Relationship Id="rId16" Type="http://schemas.openxmlformats.org/officeDocument/2006/relationships/hyperlink" Target="https://doi.org/10.1016/j.ijsolstr.2017.05.003" TargetMode="External"/><Relationship Id="rId5" Type="http://schemas.openxmlformats.org/officeDocument/2006/relationships/hyperlink" Target="https://pubs.aip.org/aip/jap/article/129/15/151102/1025587/Dielectric-elastomer-actuators" TargetMode="External"/><Relationship Id="rId6" Type="http://schemas.openxmlformats.org/officeDocument/2006/relationships/hyperlink" Target="https://pubs.aip.org/aip/jap/article/129/15/151102/1025587/Dielectric-elastomer-actuators" TargetMode="External"/><Relationship Id="rId18" Type="http://schemas.openxmlformats.org/officeDocument/2006/relationships/hyperlink" Target="https://doi.org/10.1089/soro.2018.0104" TargetMode="External"/><Relationship Id="rId7" Type="http://schemas.openxmlformats.org/officeDocument/2006/relationships/hyperlink" Target="https://doi.org/10.1109/ROBOSOFT.2019.8722799" TargetMode="External"/><Relationship Id="rId8" Type="http://schemas.openxmlformats.org/officeDocument/2006/relationships/hyperlink" Target="https://doi.org/10.1109/ROBOSOFT.2019.8722799"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45450"/>
            <a:ext cx="8520600" cy="2052600"/>
          </a:xfrm>
          <a:prstGeom prst="rect">
            <a:avLst/>
          </a:prstGeom>
        </p:spPr>
        <p:txBody>
          <a:bodyPr anchorCtr="0" anchor="b" bIns="91425" lIns="91425" spcFirstLastPara="1" rIns="91425" wrap="square" tIns="91425">
            <a:normAutofit/>
          </a:bodyPr>
          <a:lstStyle/>
          <a:p>
            <a:pPr indent="0" lvl="0" marL="0" rtl="0" algn="ctr">
              <a:spcBef>
                <a:spcPts val="1800"/>
              </a:spcBef>
              <a:spcAft>
                <a:spcPts val="0"/>
              </a:spcAft>
              <a:buNone/>
            </a:pPr>
            <a:r>
              <a:rPr b="1" lang="en" sz="2700">
                <a:latin typeface="Times New Roman"/>
                <a:ea typeface="Times New Roman"/>
                <a:cs typeface="Times New Roman"/>
                <a:sym typeface="Times New Roman"/>
              </a:rPr>
              <a:t>Modeling a </a:t>
            </a:r>
            <a:r>
              <a:rPr b="1" lang="en" sz="2700">
                <a:solidFill>
                  <a:srgbClr val="FF0000"/>
                </a:solidFill>
                <a:latin typeface="Times New Roman"/>
                <a:ea typeface="Times New Roman"/>
                <a:cs typeface="Times New Roman"/>
                <a:sym typeface="Times New Roman"/>
              </a:rPr>
              <a:t>S</a:t>
            </a:r>
            <a:r>
              <a:rPr b="1" lang="en" sz="2700">
                <a:latin typeface="Times New Roman"/>
                <a:ea typeface="Times New Roman"/>
                <a:cs typeface="Times New Roman"/>
                <a:sym typeface="Times New Roman"/>
              </a:rPr>
              <a:t>oft </a:t>
            </a:r>
            <a:r>
              <a:rPr b="1" lang="en" sz="2700">
                <a:solidFill>
                  <a:srgbClr val="FF0000"/>
                </a:solidFill>
                <a:latin typeface="Times New Roman"/>
                <a:ea typeface="Times New Roman"/>
                <a:cs typeface="Times New Roman"/>
                <a:sym typeface="Times New Roman"/>
              </a:rPr>
              <a:t>M</a:t>
            </a:r>
            <a:r>
              <a:rPr b="1" lang="en" sz="2700">
                <a:latin typeface="Times New Roman"/>
                <a:ea typeface="Times New Roman"/>
                <a:cs typeface="Times New Roman"/>
                <a:sym typeface="Times New Roman"/>
              </a:rPr>
              <a:t>odular </a:t>
            </a:r>
            <a:r>
              <a:rPr b="1" lang="en" sz="2700">
                <a:solidFill>
                  <a:srgbClr val="FF0000"/>
                </a:solidFill>
                <a:latin typeface="Times New Roman"/>
                <a:ea typeface="Times New Roman"/>
                <a:cs typeface="Times New Roman"/>
                <a:sym typeface="Times New Roman"/>
              </a:rPr>
              <a:t>A</a:t>
            </a:r>
            <a:r>
              <a:rPr b="1" lang="en" sz="2700">
                <a:latin typeface="Times New Roman"/>
                <a:ea typeface="Times New Roman"/>
                <a:cs typeface="Times New Roman"/>
                <a:sym typeface="Times New Roman"/>
              </a:rPr>
              <a:t>daptive </a:t>
            </a:r>
            <a:r>
              <a:rPr b="1" lang="en" sz="2700">
                <a:solidFill>
                  <a:srgbClr val="FF0000"/>
                </a:solidFill>
                <a:latin typeface="Times New Roman"/>
                <a:ea typeface="Times New Roman"/>
                <a:cs typeface="Times New Roman"/>
                <a:sym typeface="Times New Roman"/>
              </a:rPr>
              <a:t>R</a:t>
            </a:r>
            <a:r>
              <a:rPr b="1" lang="en" sz="2700">
                <a:latin typeface="Times New Roman"/>
                <a:ea typeface="Times New Roman"/>
                <a:cs typeface="Times New Roman"/>
                <a:sym typeface="Times New Roman"/>
              </a:rPr>
              <a:t>obotic </a:t>
            </a:r>
            <a:r>
              <a:rPr b="1" lang="en" sz="2700">
                <a:solidFill>
                  <a:srgbClr val="FF0000"/>
                </a:solidFill>
                <a:latin typeface="Times New Roman"/>
                <a:ea typeface="Times New Roman"/>
                <a:cs typeface="Times New Roman"/>
                <a:sym typeface="Times New Roman"/>
              </a:rPr>
              <a:t>T</a:t>
            </a:r>
            <a:r>
              <a:rPr b="1" lang="en" sz="2700">
                <a:latin typeface="Times New Roman"/>
                <a:ea typeface="Times New Roman"/>
                <a:cs typeface="Times New Roman"/>
                <a:sym typeface="Times New Roman"/>
              </a:rPr>
              <a:t>echnology </a:t>
            </a:r>
            <a:r>
              <a:rPr b="1" lang="en" sz="2700">
                <a:latin typeface="Times New Roman"/>
                <a:ea typeface="Times New Roman"/>
                <a:cs typeface="Times New Roman"/>
                <a:sym typeface="Times New Roman"/>
              </a:rPr>
              <a:t>(SMART)</a:t>
            </a:r>
            <a:r>
              <a:rPr b="1" lang="en" sz="2700">
                <a:latin typeface="Times New Roman"/>
                <a:ea typeface="Times New Roman"/>
                <a:cs typeface="Times New Roman"/>
                <a:sym typeface="Times New Roman"/>
              </a:rPr>
              <a:t> Arm</a:t>
            </a:r>
            <a:endParaRPr b="1" sz="2700">
              <a:latin typeface="Times New Roman"/>
              <a:ea typeface="Times New Roman"/>
              <a:cs typeface="Times New Roman"/>
              <a:sym typeface="Times New Roman"/>
            </a:endParaRPr>
          </a:p>
          <a:p>
            <a:pPr indent="0" lvl="0" marL="0" rtl="0" algn="l">
              <a:spcBef>
                <a:spcPts val="1800"/>
              </a:spcBef>
              <a:spcAft>
                <a:spcPts val="0"/>
              </a:spcAft>
              <a:buClr>
                <a:schemeClr val="dk1"/>
              </a:buClr>
              <a:buSzPts val="1100"/>
              <a:buFont typeface="Arial"/>
              <a:buNone/>
            </a:pPr>
            <a:r>
              <a:t/>
            </a:r>
            <a:endParaRPr b="1" sz="2300">
              <a:latin typeface="Times New Roman"/>
              <a:ea typeface="Times New Roman"/>
              <a:cs typeface="Times New Roman"/>
              <a:sym typeface="Times New Roman"/>
            </a:endParaRPr>
          </a:p>
        </p:txBody>
      </p:sp>
      <p:sp>
        <p:nvSpPr>
          <p:cNvPr id="55" name="Google Shape;55;p13"/>
          <p:cNvSpPr txBox="1"/>
          <p:nvPr>
            <p:ph idx="1" type="subTitle"/>
          </p:nvPr>
        </p:nvSpPr>
        <p:spPr>
          <a:xfrm>
            <a:off x="311700" y="29727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800"/>
              <a:t>Che Jin Goh and Agathiya Tharun</a:t>
            </a:r>
            <a:endParaRPr sz="1800"/>
          </a:p>
        </p:txBody>
      </p:sp>
      <p:sp>
        <p:nvSpPr>
          <p:cNvPr id="56" name="Google Shape;56;p13"/>
          <p:cNvSpPr txBox="1"/>
          <p:nvPr/>
        </p:nvSpPr>
        <p:spPr>
          <a:xfrm>
            <a:off x="311700" y="181650"/>
            <a:ext cx="31431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MAE263F Final Presentation</a:t>
            </a:r>
            <a:endParaRPr sz="15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62" name="Google Shape;62;p14"/>
          <p:cNvSpPr txBox="1"/>
          <p:nvPr>
            <p:ph idx="1" type="body"/>
          </p:nvPr>
        </p:nvSpPr>
        <p:spPr>
          <a:xfrm>
            <a:off x="311700" y="1152475"/>
            <a:ext cx="452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Rigid Robotic Arms</a:t>
            </a:r>
            <a:endParaRPr b="1" sz="1800"/>
          </a:p>
          <a:p>
            <a:pPr indent="-311150" lvl="0" marL="457200" rtl="0" algn="l">
              <a:spcBef>
                <a:spcPts val="1200"/>
              </a:spcBef>
              <a:spcAft>
                <a:spcPts val="0"/>
              </a:spcAft>
              <a:buSzPts val="1300"/>
              <a:buChar char="●"/>
            </a:pPr>
            <a:r>
              <a:rPr lang="en" sz="1300"/>
              <a:t>Fixed joints locations and stiffness</a:t>
            </a:r>
            <a:endParaRPr sz="1300"/>
          </a:p>
          <a:p>
            <a:pPr indent="-311150" lvl="0" marL="457200" rtl="0" algn="l">
              <a:spcBef>
                <a:spcPts val="0"/>
              </a:spcBef>
              <a:spcAft>
                <a:spcPts val="0"/>
              </a:spcAft>
              <a:buSzPts val="1300"/>
              <a:buChar char="●"/>
            </a:pPr>
            <a:r>
              <a:rPr lang="en" sz="1300"/>
              <a:t>Rigid structures</a:t>
            </a:r>
            <a:endParaRPr sz="1300"/>
          </a:p>
          <a:p>
            <a:pPr indent="-311150" lvl="0" marL="457200" rtl="0" algn="l">
              <a:spcBef>
                <a:spcPts val="0"/>
              </a:spcBef>
              <a:spcAft>
                <a:spcPts val="0"/>
              </a:spcAft>
              <a:buSzPts val="1300"/>
              <a:buChar char="●"/>
            </a:pPr>
            <a:r>
              <a:rPr lang="en" sz="1300"/>
              <a:t>Limited adaptability</a:t>
            </a:r>
            <a:endParaRPr sz="1300"/>
          </a:p>
          <a:p>
            <a:pPr indent="-311150" lvl="0" marL="457200" rtl="0" algn="l">
              <a:spcBef>
                <a:spcPts val="0"/>
              </a:spcBef>
              <a:spcAft>
                <a:spcPts val="0"/>
              </a:spcAft>
              <a:buSzPts val="1300"/>
              <a:buChar char="●"/>
            </a:pPr>
            <a:r>
              <a:rPr lang="en" sz="1300"/>
              <a:t>Limited workspace</a:t>
            </a:r>
            <a:endParaRPr sz="1300"/>
          </a:p>
          <a:p>
            <a:pPr indent="-311150" lvl="0" marL="457200" rtl="0" algn="l">
              <a:spcBef>
                <a:spcPts val="0"/>
              </a:spcBef>
              <a:spcAft>
                <a:spcPts val="0"/>
              </a:spcAft>
              <a:buSzPts val="1300"/>
              <a:buChar char="●"/>
            </a:pPr>
            <a:r>
              <a:rPr lang="en" sz="1300"/>
              <a:t>Safety hazard during human-robot collaboration</a:t>
            </a:r>
            <a:endParaRPr sz="1300"/>
          </a:p>
        </p:txBody>
      </p:sp>
      <p:sp>
        <p:nvSpPr>
          <p:cNvPr id="63" name="Google Shape;63;p14"/>
          <p:cNvSpPr txBox="1"/>
          <p:nvPr>
            <p:ph idx="2" type="body"/>
          </p:nvPr>
        </p:nvSpPr>
        <p:spPr>
          <a:xfrm>
            <a:off x="4603800" y="1152475"/>
            <a:ext cx="452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Soft Robotic Arms</a:t>
            </a:r>
            <a:endParaRPr b="1" sz="1800"/>
          </a:p>
          <a:p>
            <a:pPr indent="-311150" lvl="0" marL="457200" rtl="0" algn="l">
              <a:spcBef>
                <a:spcPts val="1200"/>
              </a:spcBef>
              <a:spcAft>
                <a:spcPts val="0"/>
              </a:spcAft>
              <a:buSzPts val="1300"/>
              <a:buChar char="●"/>
            </a:pPr>
            <a:r>
              <a:rPr lang="en" sz="1300"/>
              <a:t>Flexible materials</a:t>
            </a:r>
            <a:endParaRPr sz="1300"/>
          </a:p>
          <a:p>
            <a:pPr indent="-311150" lvl="0" marL="457200" rtl="0" algn="l">
              <a:spcBef>
                <a:spcPts val="0"/>
              </a:spcBef>
              <a:spcAft>
                <a:spcPts val="0"/>
              </a:spcAft>
              <a:buSzPts val="1300"/>
              <a:buChar char="●"/>
            </a:pPr>
            <a:r>
              <a:rPr lang="en" sz="1300"/>
              <a:t>Dynamic structures enhance versatility</a:t>
            </a:r>
            <a:endParaRPr sz="1300"/>
          </a:p>
          <a:p>
            <a:pPr indent="-311150" lvl="0" marL="457200" rtl="0" algn="l">
              <a:spcBef>
                <a:spcPts val="0"/>
              </a:spcBef>
              <a:spcAft>
                <a:spcPts val="0"/>
              </a:spcAft>
              <a:buSzPts val="1300"/>
              <a:buChar char="●"/>
            </a:pPr>
            <a:r>
              <a:rPr lang="en" sz="1300"/>
              <a:t>Limited workspace</a:t>
            </a:r>
            <a:endParaRPr sz="1300"/>
          </a:p>
          <a:p>
            <a:pPr indent="-311150" lvl="0" marL="457200" rtl="0" algn="l">
              <a:spcBef>
                <a:spcPts val="0"/>
              </a:spcBef>
              <a:spcAft>
                <a:spcPts val="0"/>
              </a:spcAft>
              <a:buSzPts val="1300"/>
              <a:buChar char="●"/>
            </a:pPr>
            <a:r>
              <a:rPr lang="en" sz="1300"/>
              <a:t>Increased safety in unpredictable environments</a:t>
            </a:r>
            <a:endParaRPr sz="1300"/>
          </a:p>
          <a:p>
            <a:pPr indent="-311150" lvl="0" marL="457200" rtl="0" algn="l">
              <a:spcBef>
                <a:spcPts val="0"/>
              </a:spcBef>
              <a:spcAft>
                <a:spcPts val="0"/>
              </a:spcAft>
              <a:buSzPts val="1300"/>
              <a:buChar char="●"/>
            </a:pPr>
            <a:r>
              <a:rPr lang="en" sz="1300"/>
              <a:t>Increased adaptability and functionality</a:t>
            </a:r>
            <a:endParaRPr sz="1300"/>
          </a:p>
        </p:txBody>
      </p:sp>
      <p:pic>
        <p:nvPicPr>
          <p:cNvPr id="64" name="Google Shape;64;p14"/>
          <p:cNvPicPr preferRelativeResize="0"/>
          <p:nvPr/>
        </p:nvPicPr>
        <p:blipFill>
          <a:blip r:embed="rId3">
            <a:alphaModFix/>
          </a:blip>
          <a:stretch>
            <a:fillRect/>
          </a:stretch>
        </p:blipFill>
        <p:spPr>
          <a:xfrm>
            <a:off x="1200388" y="3005600"/>
            <a:ext cx="2974866" cy="1672250"/>
          </a:xfrm>
          <a:prstGeom prst="rect">
            <a:avLst/>
          </a:prstGeom>
          <a:noFill/>
          <a:ln>
            <a:noFill/>
          </a:ln>
        </p:spPr>
      </p:pic>
      <p:sp>
        <p:nvSpPr>
          <p:cNvPr id="65" name="Google Shape;65;p14"/>
          <p:cNvSpPr txBox="1"/>
          <p:nvPr/>
        </p:nvSpPr>
        <p:spPr>
          <a:xfrm>
            <a:off x="1700375" y="4738025"/>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KUKA robotic arm</a:t>
            </a:r>
            <a:endParaRPr sz="1100">
              <a:solidFill>
                <a:schemeClr val="lt2"/>
              </a:solidFill>
            </a:endParaRPr>
          </a:p>
        </p:txBody>
      </p:sp>
      <p:pic>
        <p:nvPicPr>
          <p:cNvPr id="66" name="Google Shape;66;p14"/>
          <p:cNvPicPr preferRelativeResize="0"/>
          <p:nvPr/>
        </p:nvPicPr>
        <p:blipFill>
          <a:blip r:embed="rId4">
            <a:alphaModFix/>
          </a:blip>
          <a:stretch>
            <a:fillRect/>
          </a:stretch>
        </p:blipFill>
        <p:spPr>
          <a:xfrm>
            <a:off x="5199475" y="3005600"/>
            <a:ext cx="3329350" cy="1672250"/>
          </a:xfrm>
          <a:prstGeom prst="rect">
            <a:avLst/>
          </a:prstGeom>
          <a:noFill/>
          <a:ln>
            <a:noFill/>
          </a:ln>
        </p:spPr>
      </p:pic>
      <p:sp>
        <p:nvSpPr>
          <p:cNvPr id="67" name="Google Shape;67;p14"/>
          <p:cNvSpPr txBox="1"/>
          <p:nvPr/>
        </p:nvSpPr>
        <p:spPr>
          <a:xfrm>
            <a:off x="5876700" y="4738025"/>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Bionic SoftArm</a:t>
            </a:r>
            <a:endParaRPr sz="1100">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73" name="Google Shape;73;p15"/>
          <p:cNvSpPr txBox="1"/>
          <p:nvPr>
            <p:ph idx="1" type="body"/>
          </p:nvPr>
        </p:nvSpPr>
        <p:spPr>
          <a:xfrm>
            <a:off x="311700" y="1152475"/>
            <a:ext cx="3999900" cy="36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Goal: </a:t>
            </a:r>
            <a:endParaRPr b="1" sz="1800"/>
          </a:p>
          <a:p>
            <a:pPr indent="-323850" lvl="0" marL="457200" rtl="0" algn="l">
              <a:spcBef>
                <a:spcPts val="1200"/>
              </a:spcBef>
              <a:spcAft>
                <a:spcPts val="0"/>
              </a:spcAft>
              <a:buSzPts val="1500"/>
              <a:buChar char="●"/>
            </a:pPr>
            <a:r>
              <a:rPr lang="en" sz="1500"/>
              <a:t>Simulate a modular soft robotic arm</a:t>
            </a:r>
            <a:endParaRPr sz="1500"/>
          </a:p>
          <a:p>
            <a:pPr indent="-323850" lvl="0" marL="457200" rtl="0" algn="l">
              <a:spcBef>
                <a:spcPts val="0"/>
              </a:spcBef>
              <a:spcAft>
                <a:spcPts val="0"/>
              </a:spcAft>
              <a:buSzPts val="1500"/>
              <a:buChar char="●"/>
            </a:pPr>
            <a:r>
              <a:rPr lang="en" sz="1500"/>
              <a:t>Develop a foundational framework for researchers to leverage and tweak to model their proposal</a:t>
            </a:r>
            <a:endParaRPr sz="1500"/>
          </a:p>
          <a:p>
            <a:pPr indent="0" lvl="0" marL="0" rtl="0" algn="l">
              <a:spcBef>
                <a:spcPts val="1200"/>
              </a:spcBef>
              <a:spcAft>
                <a:spcPts val="0"/>
              </a:spcAft>
              <a:buNone/>
            </a:pPr>
            <a:r>
              <a:rPr b="1" lang="en" sz="1800"/>
              <a:t>Method:</a:t>
            </a:r>
            <a:endParaRPr b="1" sz="1800"/>
          </a:p>
          <a:p>
            <a:pPr indent="-323850" lvl="0" marL="457200" rtl="0" algn="l">
              <a:spcBef>
                <a:spcPts val="1200"/>
              </a:spcBef>
              <a:spcAft>
                <a:spcPts val="0"/>
              </a:spcAft>
              <a:buSzPts val="1500"/>
              <a:buChar char="●"/>
            </a:pPr>
            <a:r>
              <a:rPr lang="en" sz="1500"/>
              <a:t>Assign variable stiffness to each node</a:t>
            </a:r>
            <a:endParaRPr sz="1500"/>
          </a:p>
          <a:p>
            <a:pPr indent="-323850" lvl="0" marL="457200" rtl="0" algn="l">
              <a:spcBef>
                <a:spcPts val="0"/>
              </a:spcBef>
              <a:spcAft>
                <a:spcPts val="0"/>
              </a:spcAft>
              <a:buSzPts val="1500"/>
              <a:buChar char="●"/>
            </a:pPr>
            <a:r>
              <a:rPr lang="en" sz="1500"/>
              <a:t>Apply forces to “spawned joints” in a representative way to induce bending</a:t>
            </a:r>
            <a:endParaRPr sz="1500"/>
          </a:p>
          <a:p>
            <a:pPr indent="-311150" lvl="1" marL="914400" rtl="0" algn="l">
              <a:spcBef>
                <a:spcPts val="0"/>
              </a:spcBef>
              <a:spcAft>
                <a:spcPts val="0"/>
              </a:spcAft>
              <a:buSzPts val="1300"/>
              <a:buChar char="○"/>
            </a:pPr>
            <a:r>
              <a:rPr lang="en" sz="1300"/>
              <a:t>Unstiffened nodes</a:t>
            </a:r>
            <a:endParaRPr sz="13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74" name="Google Shape;74;p15"/>
          <p:cNvPicPr preferRelativeResize="0"/>
          <p:nvPr/>
        </p:nvPicPr>
        <p:blipFill>
          <a:blip r:embed="rId3">
            <a:alphaModFix/>
          </a:blip>
          <a:stretch>
            <a:fillRect/>
          </a:stretch>
        </p:blipFill>
        <p:spPr>
          <a:xfrm>
            <a:off x="4497675" y="1357325"/>
            <a:ext cx="4194176" cy="20927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SMART Arm Applications</a:t>
            </a:r>
            <a:endParaRPr/>
          </a:p>
        </p:txBody>
      </p:sp>
      <p:sp>
        <p:nvSpPr>
          <p:cNvPr id="80" name="Google Shape;80;p16"/>
          <p:cNvSpPr txBox="1"/>
          <p:nvPr>
            <p:ph idx="1" type="body"/>
          </p:nvPr>
        </p:nvSpPr>
        <p:spPr>
          <a:xfrm>
            <a:off x="311700" y="1152475"/>
            <a:ext cx="8520600" cy="1359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Increased workspace and dexterity</a:t>
            </a:r>
            <a:endParaRPr sz="1600"/>
          </a:p>
          <a:p>
            <a:pPr indent="-330200" lvl="0" marL="457200" rtl="0" algn="l">
              <a:spcBef>
                <a:spcPts val="0"/>
              </a:spcBef>
              <a:spcAft>
                <a:spcPts val="0"/>
              </a:spcAft>
              <a:buSzPts val="1600"/>
              <a:buChar char="●"/>
            </a:pPr>
            <a:r>
              <a:rPr lang="en" sz="1600"/>
              <a:t>Various traversal capabilities</a:t>
            </a:r>
            <a:endParaRPr sz="1600"/>
          </a:p>
          <a:p>
            <a:pPr indent="-330200" lvl="0" marL="457200" rtl="0" algn="l">
              <a:spcBef>
                <a:spcPts val="0"/>
              </a:spcBef>
              <a:spcAft>
                <a:spcPts val="0"/>
              </a:spcAft>
              <a:buSzPts val="1600"/>
              <a:buChar char="●"/>
            </a:pPr>
            <a:r>
              <a:rPr lang="en" sz="1600"/>
              <a:t>Increased safety</a:t>
            </a:r>
            <a:endParaRPr sz="1600"/>
          </a:p>
        </p:txBody>
      </p:sp>
      <p:sp>
        <p:nvSpPr>
          <p:cNvPr id="81" name="Google Shape;81;p16"/>
          <p:cNvSpPr txBox="1"/>
          <p:nvPr/>
        </p:nvSpPr>
        <p:spPr>
          <a:xfrm>
            <a:off x="350250"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Cave traversal/climbing</a:t>
            </a:r>
            <a:endParaRPr sz="1100">
              <a:solidFill>
                <a:schemeClr val="lt2"/>
              </a:solidFill>
            </a:endParaRPr>
          </a:p>
        </p:txBody>
      </p:sp>
      <p:pic>
        <p:nvPicPr>
          <p:cNvPr id="82" name="Google Shape;82;p16"/>
          <p:cNvPicPr preferRelativeResize="0"/>
          <p:nvPr/>
        </p:nvPicPr>
        <p:blipFill rotWithShape="1">
          <a:blip r:embed="rId3">
            <a:alphaModFix/>
          </a:blip>
          <a:srcRect b="13427" l="0" r="16205" t="0"/>
          <a:stretch/>
        </p:blipFill>
        <p:spPr>
          <a:xfrm>
            <a:off x="311700" y="2512220"/>
            <a:ext cx="2051988" cy="2120018"/>
          </a:xfrm>
          <a:prstGeom prst="rect">
            <a:avLst/>
          </a:prstGeom>
          <a:noFill/>
          <a:ln>
            <a:noFill/>
          </a:ln>
        </p:spPr>
      </p:pic>
      <p:pic>
        <p:nvPicPr>
          <p:cNvPr id="83" name="Google Shape;83;p16"/>
          <p:cNvPicPr preferRelativeResize="0"/>
          <p:nvPr/>
        </p:nvPicPr>
        <p:blipFill rotWithShape="1">
          <a:blip r:embed="rId4">
            <a:alphaModFix/>
          </a:blip>
          <a:srcRect b="7774" l="0" r="0" t="0"/>
          <a:stretch/>
        </p:blipFill>
        <p:spPr>
          <a:xfrm>
            <a:off x="2467904" y="2512231"/>
            <a:ext cx="2051988" cy="2120018"/>
          </a:xfrm>
          <a:prstGeom prst="rect">
            <a:avLst/>
          </a:prstGeom>
          <a:noFill/>
          <a:ln>
            <a:noFill/>
          </a:ln>
        </p:spPr>
      </p:pic>
      <p:pic>
        <p:nvPicPr>
          <p:cNvPr id="84" name="Google Shape;84;p16"/>
          <p:cNvPicPr preferRelativeResize="0"/>
          <p:nvPr/>
        </p:nvPicPr>
        <p:blipFill rotWithShape="1">
          <a:blip r:embed="rId5">
            <a:alphaModFix/>
          </a:blip>
          <a:srcRect b="0" l="18903" r="8500" t="0"/>
          <a:stretch/>
        </p:blipFill>
        <p:spPr>
          <a:xfrm>
            <a:off x="4624108" y="2512231"/>
            <a:ext cx="2051988" cy="2120018"/>
          </a:xfrm>
          <a:prstGeom prst="rect">
            <a:avLst/>
          </a:prstGeom>
          <a:noFill/>
          <a:ln>
            <a:noFill/>
          </a:ln>
        </p:spPr>
      </p:pic>
      <p:sp>
        <p:nvSpPr>
          <p:cNvPr id="85" name="Google Shape;85;p16"/>
          <p:cNvSpPr txBox="1"/>
          <p:nvPr/>
        </p:nvSpPr>
        <p:spPr>
          <a:xfrm>
            <a:off x="2506450"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Arm functionality</a:t>
            </a:r>
            <a:endParaRPr sz="1100">
              <a:solidFill>
                <a:schemeClr val="lt2"/>
              </a:solidFill>
            </a:endParaRPr>
          </a:p>
        </p:txBody>
      </p:sp>
      <p:sp>
        <p:nvSpPr>
          <p:cNvPr id="86" name="Google Shape;86;p16"/>
          <p:cNvSpPr txBox="1"/>
          <p:nvPr/>
        </p:nvSpPr>
        <p:spPr>
          <a:xfrm>
            <a:off x="4662663"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Burrowing and rescuing</a:t>
            </a:r>
            <a:endParaRPr sz="1100">
              <a:solidFill>
                <a:schemeClr val="lt2"/>
              </a:solidFill>
            </a:endParaRPr>
          </a:p>
        </p:txBody>
      </p:sp>
      <p:sp>
        <p:nvSpPr>
          <p:cNvPr id="87" name="Google Shape;87;p16"/>
          <p:cNvSpPr txBox="1"/>
          <p:nvPr/>
        </p:nvSpPr>
        <p:spPr>
          <a:xfrm>
            <a:off x="6818888"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Intravascular travel</a:t>
            </a:r>
            <a:endParaRPr sz="1100">
              <a:solidFill>
                <a:schemeClr val="lt2"/>
              </a:solidFill>
            </a:endParaRPr>
          </a:p>
        </p:txBody>
      </p:sp>
      <p:pic>
        <p:nvPicPr>
          <p:cNvPr id="88" name="Google Shape;88;p16"/>
          <p:cNvPicPr preferRelativeResize="0"/>
          <p:nvPr/>
        </p:nvPicPr>
        <p:blipFill rotWithShape="1">
          <a:blip r:embed="rId6">
            <a:alphaModFix/>
          </a:blip>
          <a:srcRect b="2918" l="4230" r="3603" t="7274"/>
          <a:stretch/>
        </p:blipFill>
        <p:spPr>
          <a:xfrm>
            <a:off x="6780300" y="2512225"/>
            <a:ext cx="2052000" cy="2120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Hypothetical Physical Representation</a:t>
            </a:r>
            <a:endParaRPr/>
          </a:p>
          <a:p>
            <a:pPr indent="0" lvl="0" marL="0" rtl="0" algn="l">
              <a:spcBef>
                <a:spcPts val="0"/>
              </a:spcBef>
              <a:spcAft>
                <a:spcPts val="0"/>
              </a:spcAft>
              <a:buNone/>
            </a:pPr>
            <a:r>
              <a:t/>
            </a:r>
            <a:endParaRPr/>
          </a:p>
        </p:txBody>
      </p:sp>
      <p:sp>
        <p:nvSpPr>
          <p:cNvPr id="94" name="Google Shape;94;p17"/>
          <p:cNvSpPr txBox="1"/>
          <p:nvPr>
            <p:ph idx="1" type="body"/>
          </p:nvPr>
        </p:nvSpPr>
        <p:spPr>
          <a:xfrm>
            <a:off x="311700" y="1152475"/>
            <a:ext cx="4846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Thermally induced density, pneumatic, hydraulic, dielectric elastomer, shape memory alloy/polymer, and fibrous actuation</a:t>
            </a:r>
            <a:endParaRPr/>
          </a:p>
          <a:p>
            <a:pPr indent="-342900" lvl="0" marL="457200" rtl="0" algn="l">
              <a:spcBef>
                <a:spcPts val="1200"/>
              </a:spcBef>
              <a:spcAft>
                <a:spcPts val="0"/>
              </a:spcAft>
              <a:buSzPts val="1800"/>
              <a:buChar char="●"/>
            </a:pPr>
            <a:r>
              <a:rPr lang="en"/>
              <a:t>Dynamic link length</a:t>
            </a:r>
            <a:endParaRPr/>
          </a:p>
          <a:p>
            <a:pPr indent="-317500" lvl="1" marL="914400" rtl="0" algn="l">
              <a:spcBef>
                <a:spcPts val="0"/>
              </a:spcBef>
              <a:spcAft>
                <a:spcPts val="0"/>
              </a:spcAft>
              <a:buSzPts val="1400"/>
              <a:buChar char="○"/>
            </a:pPr>
            <a:r>
              <a:rPr lang="en"/>
              <a:t>Joint location</a:t>
            </a:r>
            <a:endParaRPr/>
          </a:p>
          <a:p>
            <a:pPr indent="-342900" lvl="0" marL="457200" rtl="0" algn="l">
              <a:spcBef>
                <a:spcPts val="0"/>
              </a:spcBef>
              <a:spcAft>
                <a:spcPts val="0"/>
              </a:spcAft>
              <a:buSzPts val="1800"/>
              <a:buChar char="●"/>
            </a:pPr>
            <a:r>
              <a:rPr lang="en"/>
              <a:t>Variable joint stiffness</a:t>
            </a:r>
            <a:endParaRPr/>
          </a:p>
          <a:p>
            <a:pPr indent="-317500" lvl="1" marL="914400" rtl="0" algn="l">
              <a:spcBef>
                <a:spcPts val="0"/>
              </a:spcBef>
              <a:spcAft>
                <a:spcPts val="0"/>
              </a:spcAft>
              <a:buSzPts val="1400"/>
              <a:buChar char="○"/>
            </a:pPr>
            <a:r>
              <a:rPr lang="en"/>
              <a:t>Second Moment of Area</a:t>
            </a:r>
            <a:endParaRPr/>
          </a:p>
          <a:p>
            <a:pPr indent="-342900" lvl="0" marL="457200" rtl="0" algn="l">
              <a:spcBef>
                <a:spcPts val="0"/>
              </a:spcBef>
              <a:spcAft>
                <a:spcPts val="0"/>
              </a:spcAft>
              <a:buSzPts val="1800"/>
              <a:buChar char="●"/>
            </a:pPr>
            <a:r>
              <a:rPr lang="en"/>
              <a:t>Node count</a:t>
            </a:r>
            <a:endParaRPr/>
          </a:p>
        </p:txBody>
      </p:sp>
      <p:pic>
        <p:nvPicPr>
          <p:cNvPr id="95" name="Google Shape;95;p17"/>
          <p:cNvPicPr preferRelativeResize="0"/>
          <p:nvPr/>
        </p:nvPicPr>
        <p:blipFill>
          <a:blip r:embed="rId3">
            <a:alphaModFix/>
          </a:blip>
          <a:stretch>
            <a:fillRect/>
          </a:stretch>
        </p:blipFill>
        <p:spPr>
          <a:xfrm>
            <a:off x="5846245" y="1314050"/>
            <a:ext cx="2986055" cy="3416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Simulation Capabilities</a:t>
            </a:r>
            <a:endParaRPr/>
          </a:p>
        </p:txBody>
      </p:sp>
      <p:sp>
        <p:nvSpPr>
          <p:cNvPr id="101" name="Google Shape;101;p18"/>
          <p:cNvSpPr txBox="1"/>
          <p:nvPr>
            <p:ph idx="1" type="body"/>
          </p:nvPr>
        </p:nvSpPr>
        <p:spPr>
          <a:xfrm>
            <a:off x="311700" y="1152475"/>
            <a:ext cx="8467800" cy="204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Inputs:</a:t>
            </a:r>
            <a:endParaRPr sz="1800"/>
          </a:p>
          <a:p>
            <a:pPr indent="-342900" lvl="0" marL="457200" rtl="0" algn="l">
              <a:spcBef>
                <a:spcPts val="1200"/>
              </a:spcBef>
              <a:spcAft>
                <a:spcPts val="0"/>
              </a:spcAft>
              <a:buSzPts val="1800"/>
              <a:buChar char="●"/>
            </a:pPr>
            <a:r>
              <a:rPr lang="en" sz="1800"/>
              <a:t>Dimension (2D or 3D representation)</a:t>
            </a:r>
            <a:endParaRPr sz="1800"/>
          </a:p>
          <a:p>
            <a:pPr indent="-342900" lvl="0" marL="457200" rtl="0" algn="l">
              <a:spcBef>
                <a:spcPts val="0"/>
              </a:spcBef>
              <a:spcAft>
                <a:spcPts val="0"/>
              </a:spcAft>
              <a:buSzPts val="1800"/>
              <a:buChar char="●"/>
            </a:pPr>
            <a:r>
              <a:rPr lang="en" sz="1800"/>
              <a:t>Force vector and location</a:t>
            </a:r>
            <a:endParaRPr sz="1800"/>
          </a:p>
          <a:p>
            <a:pPr indent="-342900" lvl="0" marL="457200" rtl="0" algn="l">
              <a:spcBef>
                <a:spcPts val="0"/>
              </a:spcBef>
              <a:spcAft>
                <a:spcPts val="0"/>
              </a:spcAft>
              <a:buSzPts val="1800"/>
              <a:buChar char="●"/>
            </a:pPr>
            <a:r>
              <a:rPr lang="en" sz="1800"/>
              <a:t>Nodal stiffness</a:t>
            </a:r>
            <a:endParaRPr sz="1800"/>
          </a:p>
          <a:p>
            <a:pPr indent="-342900" lvl="0" marL="457200" rtl="0" algn="l">
              <a:spcBef>
                <a:spcPts val="0"/>
              </a:spcBef>
              <a:spcAft>
                <a:spcPts val="0"/>
              </a:spcAft>
              <a:buSzPts val="1800"/>
              <a:buChar char="●"/>
            </a:pPr>
            <a:r>
              <a:rPr lang="en" sz="1800"/>
              <a:t>Desired endpoint</a:t>
            </a:r>
            <a:endParaRPr sz="1800"/>
          </a:p>
        </p:txBody>
      </p:sp>
      <p:pic>
        <p:nvPicPr>
          <p:cNvPr id="102" name="Google Shape;102;p18"/>
          <p:cNvPicPr preferRelativeResize="0"/>
          <p:nvPr/>
        </p:nvPicPr>
        <p:blipFill>
          <a:blip r:embed="rId3">
            <a:alphaModFix/>
          </a:blip>
          <a:stretch>
            <a:fillRect/>
          </a:stretch>
        </p:blipFill>
        <p:spPr>
          <a:xfrm>
            <a:off x="364563" y="3199475"/>
            <a:ext cx="8467725" cy="148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Simulation Capabilities</a:t>
            </a:r>
            <a:endParaRPr/>
          </a:p>
        </p:txBody>
      </p:sp>
      <p:sp>
        <p:nvSpPr>
          <p:cNvPr id="108" name="Google Shape;108;p19"/>
          <p:cNvSpPr txBox="1"/>
          <p:nvPr>
            <p:ph idx="1" type="body"/>
          </p:nvPr>
        </p:nvSpPr>
        <p:spPr>
          <a:xfrm>
            <a:off x="311700" y="1152475"/>
            <a:ext cx="4891200" cy="379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User-defined number of nodes, lengths, and nodal stiffnesses</a:t>
            </a:r>
            <a:endParaRPr sz="1800"/>
          </a:p>
          <a:p>
            <a:pPr indent="-342900" lvl="0" marL="457200" rtl="0" algn="l">
              <a:spcBef>
                <a:spcPts val="0"/>
              </a:spcBef>
              <a:spcAft>
                <a:spcPts val="0"/>
              </a:spcAft>
              <a:buSzPts val="1800"/>
              <a:buChar char="●"/>
            </a:pPr>
            <a:r>
              <a:rPr lang="en" sz="1800"/>
              <a:t>Applied 1-DOF forces to induce bending at “spawned joints”</a:t>
            </a:r>
            <a:endParaRPr sz="1800"/>
          </a:p>
          <a:p>
            <a:pPr indent="-342900" lvl="1" marL="914400" rtl="0" algn="l">
              <a:spcBef>
                <a:spcPts val="0"/>
              </a:spcBef>
              <a:spcAft>
                <a:spcPts val="0"/>
              </a:spcAft>
              <a:buSzPts val="1800"/>
              <a:buChar char="○"/>
            </a:pPr>
            <a:r>
              <a:rPr lang="en" sz="1800"/>
              <a:t>Mimics physical contraction and rotational actuation</a:t>
            </a:r>
            <a:endParaRPr sz="1800"/>
          </a:p>
          <a:p>
            <a:pPr indent="-342900" lvl="0" marL="457200" rtl="0" algn="l">
              <a:spcBef>
                <a:spcPts val="0"/>
              </a:spcBef>
              <a:spcAft>
                <a:spcPts val="0"/>
              </a:spcAft>
              <a:buSzPts val="1800"/>
              <a:buChar char="●"/>
            </a:pPr>
            <a:r>
              <a:rPr lang="en" sz="1800"/>
              <a:t>SMART Arm can reach tight spaces near the base that traditional arms cannot; enhanced workspace</a:t>
            </a:r>
            <a:endParaRPr sz="1800"/>
          </a:p>
          <a:p>
            <a:pPr indent="-342900" lvl="0" marL="457200" rtl="0" algn="l">
              <a:spcBef>
                <a:spcPts val="0"/>
              </a:spcBef>
              <a:spcAft>
                <a:spcPts val="0"/>
              </a:spcAft>
              <a:buSzPts val="1800"/>
              <a:buChar char="●"/>
            </a:pPr>
            <a:r>
              <a:rPr lang="en" sz="1800"/>
              <a:t>Fluid and continuous structure</a:t>
            </a:r>
            <a:endParaRPr sz="1800"/>
          </a:p>
          <a:p>
            <a:pPr indent="-342900" lvl="0" marL="457200" rtl="0" algn="l">
              <a:spcBef>
                <a:spcPts val="0"/>
              </a:spcBef>
              <a:spcAft>
                <a:spcPts val="0"/>
              </a:spcAft>
              <a:buSzPts val="1800"/>
              <a:buChar char="●"/>
            </a:pPr>
            <a:r>
              <a:rPr lang="en" sz="1800"/>
              <a:t>Variable DOF based on task</a:t>
            </a:r>
            <a:endParaRPr sz="1800"/>
          </a:p>
        </p:txBody>
      </p:sp>
      <p:pic>
        <p:nvPicPr>
          <p:cNvPr id="109" name="Google Shape;109;p19"/>
          <p:cNvPicPr preferRelativeResize="0"/>
          <p:nvPr/>
        </p:nvPicPr>
        <p:blipFill>
          <a:blip r:embed="rId3">
            <a:alphaModFix/>
          </a:blip>
          <a:stretch>
            <a:fillRect/>
          </a:stretch>
        </p:blipFill>
        <p:spPr>
          <a:xfrm>
            <a:off x="5202900" y="1152475"/>
            <a:ext cx="3629400" cy="3613672"/>
          </a:xfrm>
          <a:prstGeom prst="rect">
            <a:avLst/>
          </a:prstGeom>
          <a:noFill/>
          <a:ln>
            <a:noFill/>
          </a:ln>
        </p:spPr>
      </p:pic>
      <p:cxnSp>
        <p:nvCxnSpPr>
          <p:cNvPr id="110" name="Google Shape;110;p19"/>
          <p:cNvCxnSpPr/>
          <p:nvPr/>
        </p:nvCxnSpPr>
        <p:spPr>
          <a:xfrm flipH="1" rot="10800000">
            <a:off x="5895050" y="3781650"/>
            <a:ext cx="1044900" cy="672000"/>
          </a:xfrm>
          <a:prstGeom prst="straightConnector1">
            <a:avLst/>
          </a:prstGeom>
          <a:noFill/>
          <a:ln cap="flat" cmpd="sng" w="28575">
            <a:solidFill>
              <a:srgbClr val="0000FF"/>
            </a:solidFill>
            <a:prstDash val="solid"/>
            <a:round/>
            <a:headEnd len="med" w="med" type="none"/>
            <a:tailEnd len="med" w="med" type="triangle"/>
          </a:ln>
        </p:spPr>
      </p:cxnSp>
      <p:cxnSp>
        <p:nvCxnSpPr>
          <p:cNvPr id="111" name="Google Shape;111;p19"/>
          <p:cNvCxnSpPr/>
          <p:nvPr/>
        </p:nvCxnSpPr>
        <p:spPr>
          <a:xfrm rot="10800000">
            <a:off x="7134750" y="3797750"/>
            <a:ext cx="918900" cy="735600"/>
          </a:xfrm>
          <a:prstGeom prst="straightConnector1">
            <a:avLst/>
          </a:prstGeom>
          <a:noFill/>
          <a:ln cap="flat" cmpd="sng" w="28575">
            <a:solidFill>
              <a:srgbClr val="0000FF"/>
            </a:solidFill>
            <a:prstDash val="solid"/>
            <a:round/>
            <a:headEnd len="med" w="med" type="none"/>
            <a:tailEnd len="med" w="med" type="triangle"/>
          </a:ln>
        </p:spPr>
      </p:cxnSp>
      <p:sp>
        <p:nvSpPr>
          <p:cNvPr id="112" name="Google Shape;112;p19"/>
          <p:cNvSpPr txBox="1"/>
          <p:nvPr/>
        </p:nvSpPr>
        <p:spPr>
          <a:xfrm>
            <a:off x="5274250" y="4267650"/>
            <a:ext cx="807900" cy="4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Base</a:t>
            </a:r>
            <a:endParaRPr sz="1600">
              <a:solidFill>
                <a:schemeClr val="lt1"/>
              </a:solidFill>
            </a:endParaRPr>
          </a:p>
        </p:txBody>
      </p:sp>
      <p:sp>
        <p:nvSpPr>
          <p:cNvPr id="113" name="Google Shape;113;p19"/>
          <p:cNvSpPr txBox="1"/>
          <p:nvPr/>
        </p:nvSpPr>
        <p:spPr>
          <a:xfrm>
            <a:off x="8024400" y="4435550"/>
            <a:ext cx="807900" cy="4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Endpoint</a:t>
            </a:r>
            <a:endParaRPr sz="1100">
              <a:solidFill>
                <a:schemeClr val="lt1"/>
              </a:solidFill>
            </a:endParaRPr>
          </a:p>
        </p:txBody>
      </p:sp>
      <p:pic>
        <p:nvPicPr>
          <p:cNvPr id="114" name="Google Shape;114;p19"/>
          <p:cNvPicPr preferRelativeResize="0"/>
          <p:nvPr/>
        </p:nvPicPr>
        <p:blipFill>
          <a:blip r:embed="rId4">
            <a:alphaModFix/>
          </a:blip>
          <a:stretch>
            <a:fillRect/>
          </a:stretch>
        </p:blipFill>
        <p:spPr>
          <a:xfrm>
            <a:off x="5202900" y="1719983"/>
            <a:ext cx="3629400" cy="304616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117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Inverse Kinematic Solver</a:t>
            </a:r>
            <a:endParaRPr/>
          </a:p>
        </p:txBody>
      </p:sp>
      <p:sp>
        <p:nvSpPr>
          <p:cNvPr id="120" name="Google Shape;120;p20"/>
          <p:cNvSpPr txBox="1"/>
          <p:nvPr>
            <p:ph idx="2" type="body"/>
          </p:nvPr>
        </p:nvSpPr>
        <p:spPr>
          <a:xfrm>
            <a:off x="311700" y="1115300"/>
            <a:ext cx="3882600" cy="39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999999"/>
                </a:solidFill>
              </a:rPr>
              <a:t>Inputs</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Variable joint stiffness</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Manual force inputs</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Target endpoint location</a:t>
            </a:r>
            <a:endParaRPr sz="1600">
              <a:solidFill>
                <a:srgbClr val="999999"/>
              </a:solidFill>
            </a:endParaRPr>
          </a:p>
          <a:p>
            <a:pPr indent="0" lvl="0" marL="0" rtl="0" algn="l">
              <a:lnSpc>
                <a:spcPct val="100000"/>
              </a:lnSpc>
              <a:spcBef>
                <a:spcPts val="1200"/>
              </a:spcBef>
              <a:spcAft>
                <a:spcPts val="0"/>
              </a:spcAft>
              <a:buNone/>
            </a:pPr>
            <a:r>
              <a:rPr b="1" lang="en" sz="1800">
                <a:solidFill>
                  <a:srgbClr val="999999"/>
                </a:solidFill>
              </a:rPr>
              <a:t>Functionality</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Detects “spawned joint” positions dynamically</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Computes required joint angles based on constraints </a:t>
            </a:r>
            <a:endParaRPr sz="1600">
              <a:solidFill>
                <a:srgbClr val="999999"/>
              </a:solidFill>
            </a:endParaRPr>
          </a:p>
          <a:p>
            <a:pPr indent="0" lvl="0" marL="0" rtl="0" algn="l">
              <a:lnSpc>
                <a:spcPct val="100000"/>
              </a:lnSpc>
              <a:spcBef>
                <a:spcPts val="1200"/>
              </a:spcBef>
              <a:spcAft>
                <a:spcPts val="0"/>
              </a:spcAft>
              <a:buNone/>
            </a:pPr>
            <a:r>
              <a:rPr b="1" lang="en" sz="1800">
                <a:solidFill>
                  <a:srgbClr val="999999"/>
                </a:solidFill>
              </a:rPr>
              <a:t>Outputs</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Spawned joint angles </a:t>
            </a:r>
            <a:endParaRPr sz="1600">
              <a:solidFill>
                <a:srgbClr val="999999"/>
              </a:solidFill>
            </a:endParaRPr>
          </a:p>
        </p:txBody>
      </p:sp>
      <p:grpSp>
        <p:nvGrpSpPr>
          <p:cNvPr id="121" name="Google Shape;121;p20"/>
          <p:cNvGrpSpPr/>
          <p:nvPr/>
        </p:nvGrpSpPr>
        <p:grpSpPr>
          <a:xfrm>
            <a:off x="4194293" y="1483924"/>
            <a:ext cx="4707468" cy="3238967"/>
            <a:chOff x="3141671" y="3080950"/>
            <a:chExt cx="2783014" cy="1944975"/>
          </a:xfrm>
        </p:grpSpPr>
        <p:pic>
          <p:nvPicPr>
            <p:cNvPr id="122" name="Google Shape;122;p20"/>
            <p:cNvPicPr preferRelativeResize="0"/>
            <p:nvPr/>
          </p:nvPicPr>
          <p:blipFill>
            <a:blip r:embed="rId3">
              <a:alphaModFix/>
            </a:blip>
            <a:stretch>
              <a:fillRect/>
            </a:stretch>
          </p:blipFill>
          <p:spPr>
            <a:xfrm>
              <a:off x="3141671" y="3080950"/>
              <a:ext cx="2783014" cy="1944975"/>
            </a:xfrm>
            <a:prstGeom prst="rect">
              <a:avLst/>
            </a:prstGeom>
            <a:noFill/>
            <a:ln>
              <a:noFill/>
            </a:ln>
          </p:spPr>
        </p:pic>
        <p:sp>
          <p:nvSpPr>
            <p:cNvPr id="123" name="Google Shape;123;p20"/>
            <p:cNvSpPr/>
            <p:nvPr/>
          </p:nvSpPr>
          <p:spPr>
            <a:xfrm>
              <a:off x="4206550" y="4057900"/>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20"/>
            <p:cNvSpPr/>
            <p:nvPr/>
          </p:nvSpPr>
          <p:spPr>
            <a:xfrm>
              <a:off x="4592400" y="4309851"/>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20"/>
            <p:cNvSpPr/>
            <p:nvPr/>
          </p:nvSpPr>
          <p:spPr>
            <a:xfrm>
              <a:off x="5029612" y="3954662"/>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20"/>
            <p:cNvSpPr/>
            <p:nvPr/>
          </p:nvSpPr>
          <p:spPr>
            <a:xfrm rot="-2284">
              <a:off x="4422025" y="3773681"/>
              <a:ext cx="451500" cy="406500"/>
            </a:xfrm>
            <a:prstGeom prst="roundRect">
              <a:avLst>
                <a:gd fmla="val 16667"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rPr>
                <a:t>Obs</a:t>
              </a:r>
              <a:endParaRPr sz="800">
                <a:solidFill>
                  <a:schemeClr val="dk1"/>
                </a:solidFill>
              </a:endParaRPr>
            </a:p>
          </p:txBody>
        </p:sp>
        <p:sp>
          <p:nvSpPr>
            <p:cNvPr id="127" name="Google Shape;127;p20"/>
            <p:cNvSpPr/>
            <p:nvPr/>
          </p:nvSpPr>
          <p:spPr>
            <a:xfrm>
              <a:off x="3988644" y="4244142"/>
              <a:ext cx="348300" cy="208500"/>
            </a:xfrm>
            <a:prstGeom prst="roundRect">
              <a:avLst>
                <a:gd fmla="val 16667"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1"/>
                  </a:solidFill>
                </a:rPr>
                <a:t>Obs</a:t>
              </a:r>
              <a:endParaRPr sz="600">
                <a:solidFill>
                  <a:schemeClr val="dk1"/>
                </a:solidFill>
              </a:endParaRPr>
            </a:p>
          </p:txBody>
        </p:sp>
      </p:grpSp>
      <p:pic>
        <p:nvPicPr>
          <p:cNvPr id="128" name="Google Shape;128;p20"/>
          <p:cNvPicPr preferRelativeResize="0"/>
          <p:nvPr/>
        </p:nvPicPr>
        <p:blipFill>
          <a:blip r:embed="rId4">
            <a:alphaModFix/>
          </a:blip>
          <a:stretch>
            <a:fillRect/>
          </a:stretch>
        </p:blipFill>
        <p:spPr>
          <a:xfrm>
            <a:off x="4194300" y="1483913"/>
            <a:ext cx="4707449" cy="3238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r>
              <a:rPr lang="en"/>
              <a:t> </a:t>
            </a:r>
            <a:endParaRPr/>
          </a:p>
        </p:txBody>
      </p:sp>
      <p:sp>
        <p:nvSpPr>
          <p:cNvPr id="134" name="Google Shape;134;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Fitzgerald, Seth G., Gary W. Delaney, and David Howard. 2020. "A Review of Jamming Actuation in Soft Robotics" </a:t>
            </a:r>
            <a:r>
              <a:rPr i="1" lang="en" sz="1000">
                <a:latin typeface="Times New Roman"/>
                <a:ea typeface="Times New Roman"/>
                <a:cs typeface="Times New Roman"/>
                <a:sym typeface="Times New Roman"/>
              </a:rPr>
              <a:t>Actuators</a:t>
            </a:r>
            <a:r>
              <a:rPr lang="en" sz="1000">
                <a:latin typeface="Times New Roman"/>
                <a:ea typeface="Times New Roman"/>
                <a:cs typeface="Times New Roman"/>
                <a:sym typeface="Times New Roman"/>
              </a:rPr>
              <a:t> 9, no. 4: 104.</a:t>
            </a:r>
            <a:r>
              <a:rPr lang="en" sz="1000">
                <a:uFill>
                  <a:noFill/>
                </a:uFill>
                <a:latin typeface="Times New Roman"/>
                <a:ea typeface="Times New Roman"/>
                <a:cs typeface="Times New Roman"/>
                <a:sym typeface="Times New Roman"/>
                <a:hlinkClick r:id="rId3"/>
              </a:rPr>
              <a:t> </a:t>
            </a:r>
            <a:r>
              <a:rPr lang="en" sz="1000" u="sng">
                <a:latin typeface="Times New Roman"/>
                <a:ea typeface="Times New Roman"/>
                <a:cs typeface="Times New Roman"/>
                <a:sym typeface="Times New Roman"/>
                <a:hlinkClick r:id="rId4"/>
              </a:rPr>
              <a:t>https://doi.org/10.3390/act9040104</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Hajiesmaili, E., &amp; Clarke, D. R. (2021). Dielectric elastomer actuators. Retrieved from</a:t>
            </a:r>
            <a:r>
              <a:rPr lang="en" sz="1000">
                <a:uFill>
                  <a:noFill/>
                </a:uFill>
                <a:latin typeface="Times New Roman"/>
                <a:ea typeface="Times New Roman"/>
                <a:cs typeface="Times New Roman"/>
                <a:sym typeface="Times New Roman"/>
                <a:hlinkClick r:id="rId5"/>
              </a:rPr>
              <a:t> </a:t>
            </a:r>
            <a:r>
              <a:rPr lang="en" sz="1000" u="sng">
                <a:latin typeface="Times New Roman"/>
                <a:ea typeface="Times New Roman"/>
                <a:cs typeface="Times New Roman"/>
                <a:sym typeface="Times New Roman"/>
                <a:hlinkClick r:id="rId6"/>
              </a:rPr>
              <a:t>https://pubs.aip.org/aip/jap/article/129/15/151102/1025587/Dielectric-elastomer-actuators</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Katzschmann, R. K., Santina, C. D., Toshimitsu, Y., Bicchi, A., &amp; Rus, D. (2019). Dynamic Motion Control of Multi-Segment Soft Robots Using Piecewise Constant Curvature Matched with an Augmented Rigid Body Model. In 2019 2nd IEEE International Conference on Soft Robotics (RoboSoft) (pp. 454-461). IEEE.</a:t>
            </a:r>
            <a:r>
              <a:rPr lang="en" sz="1000">
                <a:uFill>
                  <a:noFill/>
                </a:uFill>
                <a:latin typeface="Times New Roman"/>
                <a:ea typeface="Times New Roman"/>
                <a:cs typeface="Times New Roman"/>
                <a:sym typeface="Times New Roman"/>
                <a:hlinkClick r:id="rId7"/>
              </a:rPr>
              <a:t> </a:t>
            </a:r>
            <a:r>
              <a:rPr lang="en" sz="1000" u="sng">
                <a:latin typeface="Times New Roman"/>
                <a:ea typeface="Times New Roman"/>
                <a:cs typeface="Times New Roman"/>
                <a:sym typeface="Times New Roman"/>
                <a:hlinkClick r:id="rId8"/>
              </a:rPr>
              <a:t>https://doi.org/10.1109/ROBOSOFT.2019.8722799</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Mazzolai, B., et al. (2012). Bioinspir. Biomim. 7, 025005.</a:t>
            </a:r>
            <a:r>
              <a:rPr lang="en" sz="1000">
                <a:uFill>
                  <a:noFill/>
                </a:uFill>
                <a:latin typeface="Times New Roman"/>
                <a:ea typeface="Times New Roman"/>
                <a:cs typeface="Times New Roman"/>
                <a:sym typeface="Times New Roman"/>
                <a:hlinkClick r:id="rId9"/>
              </a:rPr>
              <a:t> </a:t>
            </a:r>
            <a:r>
              <a:rPr lang="en" sz="1000" u="sng">
                <a:latin typeface="Times New Roman"/>
                <a:ea typeface="Times New Roman"/>
                <a:cs typeface="Times New Roman"/>
                <a:sym typeface="Times New Roman"/>
                <a:hlinkClick r:id="rId10"/>
              </a:rPr>
              <a:t>https://doi.org/10.1088/1748-3182/7/2/025005</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Zhang, C., Zhu, P., Lin, Y., Jiao, Z., &amp; Zou, J. (2020). Modular soft robotics: Modular units, connection mechanisms, and applications. </a:t>
            </a:r>
            <a:r>
              <a:rPr i="1" lang="en" sz="1000">
                <a:latin typeface="Times New Roman"/>
                <a:ea typeface="Times New Roman"/>
                <a:cs typeface="Times New Roman"/>
                <a:sym typeface="Times New Roman"/>
              </a:rPr>
              <a:t>Advanced Intelligent Systems, 2</a:t>
            </a:r>
            <a:r>
              <a:rPr lang="en" sz="1000">
                <a:latin typeface="Times New Roman"/>
                <a:ea typeface="Times New Roman"/>
                <a:cs typeface="Times New Roman"/>
                <a:sym typeface="Times New Roman"/>
              </a:rPr>
              <a:t>(12), 1900166.</a:t>
            </a:r>
            <a:r>
              <a:rPr lang="en" sz="1000">
                <a:uFill>
                  <a:noFill/>
                </a:uFill>
                <a:latin typeface="Times New Roman"/>
                <a:ea typeface="Times New Roman"/>
                <a:cs typeface="Times New Roman"/>
                <a:sym typeface="Times New Roman"/>
                <a:hlinkClick r:id="rId11"/>
              </a:rPr>
              <a:t> </a:t>
            </a:r>
            <a:r>
              <a:rPr lang="en" sz="1000" u="sng">
                <a:latin typeface="Times New Roman"/>
                <a:ea typeface="Times New Roman"/>
                <a:cs typeface="Times New Roman"/>
                <a:sym typeface="Times New Roman"/>
                <a:hlinkClick r:id="rId12"/>
              </a:rPr>
              <a:t>https://doi.org/10.1002/aisy.201900166</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de Payrebrune, K. M., &amp; O'Reilly, O. M. (2016). On constitutive relations for a rod-based model of a pneu-net bending actuator. </a:t>
            </a:r>
            <a:r>
              <a:rPr i="1" lang="en" sz="1000">
                <a:latin typeface="Times New Roman"/>
                <a:ea typeface="Times New Roman"/>
                <a:cs typeface="Times New Roman"/>
                <a:sym typeface="Times New Roman"/>
              </a:rPr>
              <a:t>Extreme Mechanics Letters, 8</a:t>
            </a:r>
            <a:r>
              <a:rPr lang="en" sz="1000">
                <a:latin typeface="Times New Roman"/>
                <a:ea typeface="Times New Roman"/>
                <a:cs typeface="Times New Roman"/>
                <a:sym typeface="Times New Roman"/>
              </a:rPr>
              <a:t>, 38-46.</a:t>
            </a:r>
            <a:r>
              <a:rPr lang="en" sz="1000">
                <a:uFill>
                  <a:noFill/>
                </a:uFill>
                <a:latin typeface="Times New Roman"/>
                <a:ea typeface="Times New Roman"/>
                <a:cs typeface="Times New Roman"/>
                <a:sym typeface="Times New Roman"/>
                <a:hlinkClick r:id="rId13"/>
              </a:rPr>
              <a:t> </a:t>
            </a:r>
            <a:r>
              <a:rPr lang="en" sz="1000" u="sng">
                <a:latin typeface="Times New Roman"/>
                <a:ea typeface="Times New Roman"/>
                <a:cs typeface="Times New Roman"/>
                <a:sym typeface="Times New Roman"/>
                <a:hlinkClick r:id="rId14"/>
              </a:rPr>
              <a:t>https://doi.org/10.1016/j.eml.2016.02.007</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de Payrebrune, K. M., &amp; O'Reilly, O. M. (2017). On the development of rod-based models for pneumatically actuated soft robot arms: A five-parameter constitutive relation. </a:t>
            </a:r>
            <a:r>
              <a:rPr i="1" lang="en" sz="1000">
                <a:latin typeface="Times New Roman"/>
                <a:ea typeface="Times New Roman"/>
                <a:cs typeface="Times New Roman"/>
                <a:sym typeface="Times New Roman"/>
              </a:rPr>
              <a:t>International Journal of Solids and Structures, 120</a:t>
            </a:r>
            <a:r>
              <a:rPr lang="en" sz="1000">
                <a:latin typeface="Times New Roman"/>
                <a:ea typeface="Times New Roman"/>
                <a:cs typeface="Times New Roman"/>
                <a:sym typeface="Times New Roman"/>
              </a:rPr>
              <a:t>, 226-235.</a:t>
            </a:r>
            <a:r>
              <a:rPr lang="en" sz="1000">
                <a:uFill>
                  <a:noFill/>
                </a:uFill>
                <a:latin typeface="Times New Roman"/>
                <a:ea typeface="Times New Roman"/>
                <a:cs typeface="Times New Roman"/>
                <a:sym typeface="Times New Roman"/>
                <a:hlinkClick r:id="rId15"/>
              </a:rPr>
              <a:t> </a:t>
            </a:r>
            <a:r>
              <a:rPr lang="en" sz="1000" u="sng">
                <a:latin typeface="Times New Roman"/>
                <a:ea typeface="Times New Roman"/>
                <a:cs typeface="Times New Roman"/>
                <a:sym typeface="Times New Roman"/>
                <a:hlinkClick r:id="rId16"/>
              </a:rPr>
              <a:t>https://doi.org/10.1016/j.ijsolstr.2017.05.003</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Goldberg, N. N., Huang, X., Majidi, C., Novelia, A., O'Reilly, O. M., Paley, D. A., &amp; Scott, W. L. (2019). On planar discrete elastic rod models for the locomotion of soft robots. </a:t>
            </a:r>
            <a:r>
              <a:rPr i="1" lang="en" sz="1000">
                <a:latin typeface="Times New Roman"/>
                <a:ea typeface="Times New Roman"/>
                <a:cs typeface="Times New Roman"/>
                <a:sym typeface="Times New Roman"/>
              </a:rPr>
              <a:t>Soft Robotics, 6</a:t>
            </a:r>
            <a:r>
              <a:rPr lang="en" sz="1000">
                <a:latin typeface="Times New Roman"/>
                <a:ea typeface="Times New Roman"/>
                <a:cs typeface="Times New Roman"/>
                <a:sym typeface="Times New Roman"/>
              </a:rPr>
              <a:t>(5), 1-13.</a:t>
            </a:r>
            <a:r>
              <a:rPr lang="en" sz="1000">
                <a:uFill>
                  <a:noFill/>
                </a:uFill>
                <a:latin typeface="Times New Roman"/>
                <a:ea typeface="Times New Roman"/>
                <a:cs typeface="Times New Roman"/>
                <a:sym typeface="Times New Roman"/>
                <a:hlinkClick r:id="rId17"/>
              </a:rPr>
              <a:t> </a:t>
            </a:r>
            <a:r>
              <a:rPr lang="en" sz="1000" u="sng">
                <a:latin typeface="Times New Roman"/>
                <a:ea typeface="Times New Roman"/>
                <a:cs typeface="Times New Roman"/>
                <a:sym typeface="Times New Roman"/>
                <a:hlinkClick r:id="rId18"/>
              </a:rPr>
              <a:t>https://doi.org/10.1089/soro.2018.0104</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Chen, X., Guo, Y., Duanmu, D., Zhou, J., Zhang, W., &amp; Wang, Z. (2019). Design and modeling of an extensible soft robotic arm. IEEE Robotics and Automation Letters, 4(4), 4208-4215. https://ieeexplore.ieee.org/stamp/stamp.jsp?tp=&amp;arnumber=8768062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Ohta, P., Valle, L., King, J., Low, K., Yi, J., Atkeson, C. G., &amp; Park, Y. L. (2018). Design of a lightweight soft robotic arm using pneumatic artificial muscles and inflatable sleeves. Soft Robotics, 5(2), 126-135. https://www.liebertpub.com/doi/full/10.1089/soro.2017.0044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1200"/>
              </a:spcAft>
              <a:buNone/>
            </a:pPr>
            <a:r>
              <a:t/>
            </a:r>
            <a:endParaRPr sz="10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